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50" y="-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3" y="227542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90AFC-7334-43B7-A245-85E3B557EFCB}" type="datetimeFigureOut">
              <a:rPr lang="hu-HU" smtClean="0"/>
              <a:pPr/>
              <a:t>2011.05.18.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A8BC-8719-455B-ABE8-E81B5EC3E23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985292"/>
            <a:ext cx="8640960" cy="2736304"/>
          </a:xfrm>
        </p:spPr>
        <p:txBody>
          <a:bodyPr anchor="t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5400" b="1" dirty="0">
                <a:solidFill>
                  <a:srgbClr val="000099"/>
                </a:solidFill>
              </a:rPr>
              <a:t>Spring School - 2011</a:t>
            </a:r>
            <a:r>
              <a:rPr lang="hu-HU" dirty="0">
                <a:solidFill>
                  <a:srgbClr val="000099"/>
                </a:solidFill>
              </a:rPr>
              <a:t/>
            </a:r>
            <a:br>
              <a:rPr lang="hu-HU" dirty="0">
                <a:solidFill>
                  <a:srgbClr val="000099"/>
                </a:solidFill>
              </a:rPr>
            </a:br>
            <a:r>
              <a:rPr lang="hu-HU" sz="1100" dirty="0" smtClean="0">
                <a:solidFill>
                  <a:srgbClr val="000099"/>
                </a:solidFill>
              </a:rPr>
              <a:t>  </a:t>
            </a:r>
            <a:r>
              <a:rPr lang="hu-HU" dirty="0">
                <a:solidFill>
                  <a:srgbClr val="000099"/>
                </a:solidFill>
              </a:rPr>
              <a:t/>
            </a:r>
            <a:br>
              <a:rPr lang="hu-HU" dirty="0">
                <a:solidFill>
                  <a:srgbClr val="000099"/>
                </a:solidFill>
              </a:rPr>
            </a:br>
            <a:r>
              <a:rPr lang="en-US" sz="3600" b="1" dirty="0" smtClean="0">
                <a:solidFill>
                  <a:srgbClr val="000099"/>
                </a:solidFill>
              </a:rPr>
              <a:t>Mathematics </a:t>
            </a:r>
            <a:r>
              <a:rPr lang="en-US" sz="3600" b="1" dirty="0">
                <a:solidFill>
                  <a:srgbClr val="000099"/>
                </a:solidFill>
              </a:rPr>
              <a:t>and Computer-Aided Modeling in </a:t>
            </a:r>
            <a:r>
              <a:rPr lang="en-US" sz="3600" b="1" dirty="0" smtClean="0">
                <a:solidFill>
                  <a:srgbClr val="000099"/>
                </a:solidFill>
              </a:rPr>
              <a:t>Sciences</a:t>
            </a:r>
            <a:r>
              <a:rPr lang="hu-HU" sz="3600" b="1" dirty="0" smtClean="0">
                <a:solidFill>
                  <a:srgbClr val="000099"/>
                </a:solidFill>
              </a:rPr>
              <a:t/>
            </a:r>
            <a:br>
              <a:rPr lang="hu-HU" sz="3600" b="1" dirty="0" smtClean="0">
                <a:solidFill>
                  <a:srgbClr val="000099"/>
                </a:solidFill>
              </a:rPr>
            </a:br>
            <a:r>
              <a:rPr lang="hu-HU" sz="1100" b="1" dirty="0" smtClean="0">
                <a:solidFill>
                  <a:srgbClr val="000099"/>
                </a:solidFill>
              </a:rPr>
              <a:t>   </a:t>
            </a:r>
            <a:r>
              <a:rPr lang="hu-HU" dirty="0">
                <a:solidFill>
                  <a:srgbClr val="000099"/>
                </a:solidFill>
              </a:rPr>
              <a:t/>
            </a:r>
            <a:br>
              <a:rPr lang="hu-HU" dirty="0">
                <a:solidFill>
                  <a:srgbClr val="000099"/>
                </a:solidFill>
              </a:rPr>
            </a:br>
            <a:r>
              <a:rPr lang="hu-HU" sz="3200" b="1" dirty="0">
                <a:solidFill>
                  <a:srgbClr val="000099"/>
                </a:solidFill>
              </a:rPr>
              <a:t>Szeged: May 19 - 26           </a:t>
            </a:r>
            <a:r>
              <a:rPr lang="hu-HU" sz="3200" b="1" dirty="0" err="1">
                <a:solidFill>
                  <a:srgbClr val="000099"/>
                </a:solidFill>
              </a:rPr>
              <a:t>Novi</a:t>
            </a:r>
            <a:r>
              <a:rPr lang="hu-HU" sz="3200" b="1" dirty="0">
                <a:solidFill>
                  <a:srgbClr val="000099"/>
                </a:solidFill>
              </a:rPr>
              <a:t> </a:t>
            </a:r>
            <a:r>
              <a:rPr lang="hu-HU" sz="3200" b="1" dirty="0" err="1">
                <a:solidFill>
                  <a:srgbClr val="000099"/>
                </a:solidFill>
              </a:rPr>
              <a:t>Sad</a:t>
            </a:r>
            <a:r>
              <a:rPr lang="hu-HU" sz="3200" b="1" dirty="0">
                <a:solidFill>
                  <a:srgbClr val="000099"/>
                </a:solidFill>
              </a:rPr>
              <a:t>: May 27 - 29</a:t>
            </a:r>
            <a:r>
              <a:rPr lang="hu-HU" dirty="0">
                <a:solidFill>
                  <a:srgbClr val="000099"/>
                </a:solidFill>
              </a:rPr>
              <a:t/>
            </a:r>
            <a:br>
              <a:rPr lang="hu-HU" dirty="0">
                <a:solidFill>
                  <a:srgbClr val="000099"/>
                </a:solidFill>
              </a:rPr>
            </a:br>
            <a:endParaRPr lang="hu-HU" dirty="0">
              <a:solidFill>
                <a:srgbClr val="000099"/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0" y="1"/>
          <a:ext cx="9144000" cy="757267"/>
        </p:xfrm>
        <a:graphic>
          <a:graphicData uri="http://schemas.openxmlformats.org/drawingml/2006/table">
            <a:tbl>
              <a:tblPr/>
              <a:tblGrid>
                <a:gridCol w="3928990"/>
                <a:gridCol w="1297460"/>
                <a:gridCol w="3917550"/>
              </a:tblGrid>
              <a:tr h="54137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dirty="0">
                          <a:latin typeface="+mn-lt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hu-HU" sz="1000" dirty="0">
                          <a:latin typeface="+mn-lt"/>
                          <a:ea typeface="Times New Roman"/>
                          <a:cs typeface="YU Times New Roman"/>
                        </a:rPr>
                        <a:t>   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hu-HU" sz="1000" dirty="0">
                        <a:solidFill>
                          <a:srgbClr val="0000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Jó szomszédok a közös jövőért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Good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neighbours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creating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common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future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Dobri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susedi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zajedno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stvaraju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budućnost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89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University of Szeged - UNS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Faculty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of Science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Novi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Sad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Teaching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Mathematics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Statistics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Sciences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HU-SRB/0901/221/088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97192"/>
            <a:ext cx="968375" cy="456051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97194"/>
            <a:ext cx="427038" cy="38404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97194"/>
            <a:ext cx="432048" cy="384042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"/>
            <a:ext cx="1181659" cy="769268"/>
          </a:xfrm>
          <a:prstGeom prst="rect">
            <a:avLst/>
          </a:prstGeom>
          <a:noFill/>
        </p:spPr>
      </p:pic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0" y="5017741"/>
          <a:ext cx="9144001" cy="697260"/>
        </p:xfrm>
        <a:graphic>
          <a:graphicData uri="http://schemas.openxmlformats.org/drawingml/2006/table">
            <a:tbl>
              <a:tblPr/>
              <a:tblGrid>
                <a:gridCol w="899592"/>
                <a:gridCol w="8244409"/>
              </a:tblGrid>
              <a:tr h="69726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hu-HU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program a Magyarország – Szerbia IPA Határon Átnyúló Együttműködési Programban az Európai Unió társfinanszírozásával valósul meg.</a:t>
                      </a:r>
                      <a:r>
                        <a:rPr lang="hu-HU" sz="110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pl-PL" sz="1100" dirty="0" smtClean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Projekat </a:t>
                      </a:r>
                      <a:r>
                        <a:rPr lang="pl-PL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sufinansira Evropska Unija u sklopu IPA prekogranicnog programa Mađarska-Srbija.</a:t>
                      </a:r>
                      <a:r>
                        <a:rPr lang="hu-HU" sz="1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hu-H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GB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project is co-financed by the European Union through Hungary-Serbia IPA cross-border co-operation programme</a:t>
                      </a:r>
                      <a:endParaRPr lang="hu-H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526" y="5161756"/>
            <a:ext cx="629361" cy="432048"/>
          </a:xfrm>
          <a:prstGeom prst="rect">
            <a:avLst/>
          </a:prstGeom>
          <a:noFill/>
        </p:spPr>
      </p:pic>
      <p:pic>
        <p:nvPicPr>
          <p:cNvPr id="1030" name="Picture 6" descr="3D Surface 2"/>
          <p:cNvPicPr>
            <a:picLocks noChangeAspect="1" noChangeArrowheads="1"/>
          </p:cNvPicPr>
          <p:nvPr/>
        </p:nvPicPr>
        <p:blipFill>
          <a:blip r:embed="rId7" cstate="print"/>
          <a:srcRect l="18985" t="25543" r="19006" b="5606"/>
          <a:stretch>
            <a:fillRect/>
          </a:stretch>
        </p:blipFill>
        <p:spPr bwMode="auto">
          <a:xfrm>
            <a:off x="7236296" y="3793604"/>
            <a:ext cx="111560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omplex4"/>
          <p:cNvPicPr>
            <a:picLocks noChangeAspect="1" noChangeArrowheads="1"/>
          </p:cNvPicPr>
          <p:nvPr/>
        </p:nvPicPr>
        <p:blipFill>
          <a:blip r:embed="rId8" cstate="print"/>
          <a:srcRect t="6201"/>
          <a:stretch>
            <a:fillRect/>
          </a:stretch>
        </p:blipFill>
        <p:spPr bwMode="auto">
          <a:xfrm>
            <a:off x="827584" y="3721596"/>
            <a:ext cx="1224136" cy="1102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sierp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7904" y="3721596"/>
            <a:ext cx="1488951" cy="121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0" y="1"/>
          <a:ext cx="9144000" cy="757267"/>
        </p:xfrm>
        <a:graphic>
          <a:graphicData uri="http://schemas.openxmlformats.org/drawingml/2006/table">
            <a:tbl>
              <a:tblPr/>
              <a:tblGrid>
                <a:gridCol w="3928990"/>
                <a:gridCol w="1297460"/>
                <a:gridCol w="3917550"/>
              </a:tblGrid>
              <a:tr h="54137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dirty="0">
                          <a:latin typeface="+mn-lt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hu-HU" sz="1000" dirty="0">
                          <a:latin typeface="+mn-lt"/>
                          <a:ea typeface="Times New Roman"/>
                          <a:cs typeface="YU Times New Roman"/>
                        </a:rPr>
                        <a:t>   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hu-HU" sz="1000" dirty="0">
                        <a:solidFill>
                          <a:srgbClr val="0000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Jó szomszédok a közös jövőért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Good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neighbours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creating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common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future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Dobri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susedi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zajedno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stvaraju</a:t>
                      </a:r>
                      <a:r>
                        <a:rPr lang="hu-HU" sz="1000" i="1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i="1" dirty="0" err="1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budućnost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89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University of Szeged - UNS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Faculty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of Science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Novi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Sad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Teaching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Mathematics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Statistics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000" b="1" i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Sciences</a:t>
                      </a:r>
                      <a:r>
                        <a:rPr lang="hu-HU" sz="1000" b="1" i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HU-SRB/0901/221/088</a:t>
                      </a:r>
                      <a:endParaRPr lang="hu-H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97192"/>
            <a:ext cx="968375" cy="456051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97194"/>
            <a:ext cx="427038" cy="38404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97194"/>
            <a:ext cx="432048" cy="384042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"/>
            <a:ext cx="1181659" cy="769268"/>
          </a:xfrm>
          <a:prstGeom prst="rect">
            <a:avLst/>
          </a:prstGeom>
          <a:noFill/>
        </p:spPr>
      </p:pic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0" y="5017741"/>
          <a:ext cx="9144001" cy="697260"/>
        </p:xfrm>
        <a:graphic>
          <a:graphicData uri="http://schemas.openxmlformats.org/drawingml/2006/table">
            <a:tbl>
              <a:tblPr/>
              <a:tblGrid>
                <a:gridCol w="899592"/>
                <a:gridCol w="8244409"/>
              </a:tblGrid>
              <a:tr h="69726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hu-HU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program a Magyarország – Szerbia IPA Határon Átnyúló Együttműködési Programban az Európai Unió társfinanszírozásával valósul meg.</a:t>
                      </a:r>
                      <a:r>
                        <a:rPr lang="hu-HU" sz="110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pl-PL" sz="1100" dirty="0" smtClean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Projekat </a:t>
                      </a:r>
                      <a:r>
                        <a:rPr lang="pl-PL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sufinansira Evropska Unija u sklopu IPA prekogranicnog programa Mađarska-Srbija.</a:t>
                      </a:r>
                      <a:r>
                        <a:rPr lang="hu-HU" sz="1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hu-H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GB" sz="1100" dirty="0">
                          <a:solidFill>
                            <a:srgbClr val="0000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project is co-financed by the European Union through Hungary-Serbia IPA cross-border co-operation programme</a:t>
                      </a:r>
                      <a:endParaRPr lang="hu-H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526" y="5161756"/>
            <a:ext cx="629361" cy="432048"/>
          </a:xfrm>
          <a:prstGeom prst="rect">
            <a:avLst/>
          </a:prstGeom>
          <a:noFill/>
        </p:spPr>
      </p:pic>
      <p:graphicFrame>
        <p:nvGraphicFramePr>
          <p:cNvPr id="14" name="Táblázat 13"/>
          <p:cNvGraphicFramePr>
            <a:graphicFrameLocks noGrp="1"/>
          </p:cNvGraphicFramePr>
          <p:nvPr/>
        </p:nvGraphicFramePr>
        <p:xfrm>
          <a:off x="107504" y="2353444"/>
          <a:ext cx="9036496" cy="2382964"/>
        </p:xfrm>
        <a:graphic>
          <a:graphicData uri="http://schemas.openxmlformats.org/drawingml/2006/table">
            <a:tbl>
              <a:tblPr/>
              <a:tblGrid>
                <a:gridCol w="1506083"/>
                <a:gridCol w="7530413"/>
              </a:tblGrid>
              <a:tr h="24355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11.00 - 11.10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Welcome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216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11.10 - 11.50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71600" indent="-1371600"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 smtClean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Tibor 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Krisztin: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Can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we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understand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unpredictable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? The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mathematics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chaos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55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11.50 - 12.30</a:t>
                      </a:r>
                      <a:endParaRPr lang="hu-HU" sz="17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Péter Maróti: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Simulations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Biology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458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12.30 - 13.10</a:t>
                      </a:r>
                      <a:endParaRPr lang="hu-HU" sz="17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Prize-winners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high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school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competition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(2010):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Eliza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Bánhegyi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Then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Now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Triangulation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Andor Viharos: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Thoughts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about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game Maffia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0" indent="-1371600"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Bernadett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Juhász-Bóka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Solving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quadratic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equations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by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geometric</a:t>
                      </a: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ways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70305" algn="l"/>
                          <a:tab pos="1620520" algn="l"/>
                        </a:tabLst>
                      </a:pPr>
                      <a:r>
                        <a:rPr lang="hu-HU" sz="1700" dirty="0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Annamária Kis: </a:t>
                      </a:r>
                      <a:r>
                        <a:rPr lang="hu-HU" sz="1700" dirty="0" err="1">
                          <a:solidFill>
                            <a:srgbClr val="000099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Ramanujan</a:t>
                      </a:r>
                      <a:endParaRPr lang="hu-HU" sz="17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4470" marR="6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41884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9988" algn="l"/>
                <a:tab pos="1620838" algn="l"/>
              </a:tabLst>
            </a:pPr>
            <a:r>
              <a:rPr kumimoji="0" lang="en-US" sz="3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Opening Ceremony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9988" algn="l"/>
                <a:tab pos="1620838" algn="l"/>
              </a:tabLst>
            </a:pP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May 19, 11.00, </a:t>
            </a:r>
            <a:r>
              <a:rPr kumimoji="0" lang="hu-HU" sz="2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Lecture</a:t>
            </a: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Hall, </a:t>
            </a:r>
            <a:r>
              <a:rPr kumimoji="0" lang="hu-HU" sz="2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Educational</a:t>
            </a: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Building, </a:t>
            </a:r>
            <a:r>
              <a:rPr kumimoji="0" lang="hu-HU" sz="2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Dom</a:t>
            </a: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hu-HU" sz="2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square</a:t>
            </a: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13</a:t>
            </a:r>
            <a:endParaRPr kumimoji="0" lang="hu-H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212</Words>
  <Application>Microsoft Office PowerPoint</Application>
  <PresentationFormat>Diavetítés a képernyőre (16:10 oldalarány)</PresentationFormat>
  <Paragraphs>31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Spring School - 2011    Mathematics and Computer-Aided Modeling in Sciences     Szeged: May 19 - 26           Novi Sad: May 27 - 29 </vt:lpstr>
      <vt:lpstr>2. dia</vt:lpstr>
      <vt:lpstr>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School - 2011 Mathematics and Computer-Aided Modeling in Sciences Szeged: May 19 - 26           Novi Sad: May 27 - 29</dc:title>
  <dc:creator>Karsai</dc:creator>
  <cp:lastModifiedBy>Karsai</cp:lastModifiedBy>
  <cp:revision>7</cp:revision>
  <dcterms:created xsi:type="dcterms:W3CDTF">2011-05-18T20:38:33Z</dcterms:created>
  <dcterms:modified xsi:type="dcterms:W3CDTF">2011-05-18T21:07:28Z</dcterms:modified>
</cp:coreProperties>
</file>